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Play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jOUrq6tvPCJZ6DV/5Wvh3cv6BZ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lay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c6b6c2dd3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c6b6c2dd38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c6b6c2dd3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2c6b6c2dd38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c6b6c2dd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2c6b6c2dd3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c6b6c2dd3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2c6b6c2dd38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6b6c2dd3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2c6b6c2dd38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6b6c2dd3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2c6b6c2dd38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c6b6c2dd3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c6b6c2dd38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3D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tatimetabler.co.uk/" TargetMode="External"/><Relationship Id="rId4" Type="http://schemas.openxmlformats.org/officeDocument/2006/relationships/hyperlink" Target="http://www.abacusedutech.co.uk/" TargetMode="External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abacusedutech.co.uk/ta-timetabler/pricing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abacusedutech.co.uk/ta-timetabler" TargetMode="External"/><Relationship Id="rId4" Type="http://schemas.openxmlformats.org/officeDocument/2006/relationships/hyperlink" Target="http://www.tatimetabler.co.uk/" TargetMode="External"/><Relationship Id="rId5" Type="http://schemas.openxmlformats.org/officeDocument/2006/relationships/hyperlink" Target="mailto:sales@abacusedutech.co.uk" TargetMode="External"/><Relationship Id="rId6" Type="http://schemas.openxmlformats.org/officeDocument/2006/relationships/hyperlink" Target="mailto:support@abacusedutech.co.uk" TargetMode="External"/><Relationship Id="rId7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tatimetabler.co.uk/help/videos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TA Timetabler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Supporting School SEND Departments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www.tatimetabler.co.uk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www.abacusedutech.co.uk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A blue and white logo&#10;&#10;Description automatically generated" id="86" name="Google Shape;8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03994" y="0"/>
            <a:ext cx="2388006" cy="112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c6b6c2dd38_0_56"/>
          <p:cNvSpPr txBox="1"/>
          <p:nvPr>
            <p:ph type="title"/>
          </p:nvPr>
        </p:nvSpPr>
        <p:spPr>
          <a:xfrm>
            <a:off x="838197" y="16548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TA Timetabler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How it works</a:t>
            </a:r>
            <a:endParaRPr/>
          </a:p>
        </p:txBody>
      </p:sp>
      <p:pic>
        <p:nvPicPr>
          <p:cNvPr descr="A blue and white logo&#10;&#10;Description automatically generated" id="151" name="Google Shape;151;g2c6b6c2dd38_0_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3994" y="0"/>
            <a:ext cx="2388006" cy="112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2c6b6c2dd38_0_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50" y="1639650"/>
            <a:ext cx="8958201" cy="44698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3" name="Google Shape;153;g2c6b6c2dd38_0_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0800" y="2352116"/>
            <a:ext cx="6594449" cy="4311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/>
          <p:nvPr>
            <p:ph type="title"/>
          </p:nvPr>
        </p:nvSpPr>
        <p:spPr>
          <a:xfrm>
            <a:off x="838191" y="17156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TA Timetabler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How it benefits schools</a:t>
            </a:r>
            <a:endParaRPr/>
          </a:p>
        </p:txBody>
      </p:sp>
      <p:sp>
        <p:nvSpPr>
          <p:cNvPr id="159" name="Google Shape;159;p6"/>
          <p:cNvSpPr txBox="1"/>
          <p:nvPr>
            <p:ph idx="1" type="body"/>
          </p:nvPr>
        </p:nvSpPr>
        <p:spPr>
          <a:xfrm>
            <a:off x="838200" y="1639889"/>
            <a:ext cx="10515600" cy="5014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Client feedback is that TA Timetabler pays for itself several times over each year by: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significantly reducing the time spent creating the initial TA Timetable at the start of the academic year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significantly reducing the time spent each week, managing TA and pupil absence and redeploying staff as necessary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helping to ensure that TAs are deployed more effectively and efficiently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It helps to ensure pupils get the support they deserve and are entitled to and provides an ongoing record of the support they have received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Communication is straightforward. It is very quick and easy to email timetables to TAs and to teachers, to show the support they will be receiving in lessons.</a:t>
            </a:r>
            <a:endParaRPr/>
          </a:p>
        </p:txBody>
      </p:sp>
      <p:pic>
        <p:nvPicPr>
          <p:cNvPr descr="A blue and white logo&#10;&#10;Description automatically generated" id="160" name="Google Shape;16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3994" y="0"/>
            <a:ext cx="2388006" cy="112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c6b6c2dd38_0_28"/>
          <p:cNvSpPr txBox="1"/>
          <p:nvPr>
            <p:ph type="title"/>
          </p:nvPr>
        </p:nvSpPr>
        <p:spPr>
          <a:xfrm>
            <a:off x="838191" y="17156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TA Timetabler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Testimonials</a:t>
            </a:r>
            <a:endParaRPr/>
          </a:p>
        </p:txBody>
      </p:sp>
      <p:pic>
        <p:nvPicPr>
          <p:cNvPr descr="A blue and white logo&#10;&#10;Description automatically generated" id="166" name="Google Shape;166;g2c6b6c2dd38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3994" y="0"/>
            <a:ext cx="2388006" cy="112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c6b6c2dd38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0050" y="4262123"/>
            <a:ext cx="4718950" cy="207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c6b6c2dd38_0_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8750" y="1497277"/>
            <a:ext cx="5133625" cy="200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c6b6c2dd38_0_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0075" y="1497276"/>
            <a:ext cx="4451925" cy="511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c6b6c2dd38_0_0"/>
          <p:cNvSpPr txBox="1"/>
          <p:nvPr>
            <p:ph type="title"/>
          </p:nvPr>
        </p:nvSpPr>
        <p:spPr>
          <a:xfrm>
            <a:off x="838191" y="17156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TA Timetabler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Pricing</a:t>
            </a:r>
            <a:endParaRPr/>
          </a:p>
        </p:txBody>
      </p:sp>
      <p:sp>
        <p:nvSpPr>
          <p:cNvPr id="175" name="Google Shape;175;g2c6b6c2dd38_0_0"/>
          <p:cNvSpPr txBox="1"/>
          <p:nvPr>
            <p:ph idx="1" type="body"/>
          </p:nvPr>
        </p:nvSpPr>
        <p:spPr>
          <a:xfrm>
            <a:off x="838200" y="1639889"/>
            <a:ext cx="10515600" cy="50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Pricing information can be found here: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https://www.abacusedutech.co.uk/ta-timetabler/pricing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prices, as of January 2026, which include customer support, are shown here</a:t>
            </a:r>
            <a:endParaRPr/>
          </a:p>
        </p:txBody>
      </p:sp>
      <p:pic>
        <p:nvPicPr>
          <p:cNvPr descr="A blue and white logo&#10;&#10;Description automatically generated" id="176" name="Google Shape;176;g2c6b6c2dd38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03994" y="0"/>
            <a:ext cx="2388006" cy="112236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c6b6c2dd38_0_0"/>
          <p:cNvSpPr txBox="1"/>
          <p:nvPr>
            <p:ph idx="1" type="body"/>
          </p:nvPr>
        </p:nvSpPr>
        <p:spPr>
          <a:xfrm>
            <a:off x="838200" y="3614400"/>
            <a:ext cx="37380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We offer a 10% discount for multiple schools subscribing from the same MAT</a:t>
            </a:r>
            <a:endParaRPr/>
          </a:p>
        </p:txBody>
      </p:sp>
      <p:pic>
        <p:nvPicPr>
          <p:cNvPr id="178" name="Google Shape;178;g2c6b6c2dd38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6250" y="3559450"/>
            <a:ext cx="6265399" cy="25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/>
          <p:nvPr>
            <p:ph type="title"/>
          </p:nvPr>
        </p:nvSpPr>
        <p:spPr>
          <a:xfrm>
            <a:off x="838201" y="1668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TA Timetabler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Next steps</a:t>
            </a:r>
            <a:endParaRPr/>
          </a:p>
        </p:txBody>
      </p:sp>
      <p:sp>
        <p:nvSpPr>
          <p:cNvPr id="184" name="Google Shape;184;p7"/>
          <p:cNvSpPr txBox="1"/>
          <p:nvPr>
            <p:ph idx="1" type="body"/>
          </p:nvPr>
        </p:nvSpPr>
        <p:spPr>
          <a:xfrm>
            <a:off x="838200" y="1690688"/>
            <a:ext cx="10515600" cy="5014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For more information, go to 			</a:t>
            </a:r>
            <a:r>
              <a:rPr lang="en-GB" u="sng">
                <a:solidFill>
                  <a:schemeClr val="hlink"/>
                </a:solidFill>
                <a:hlinkClick r:id="rId3"/>
              </a:rPr>
              <a:t>www.abacusedutech.co.uk/ta-timetabler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To sign up for a free 60 day trial, go to 		</a:t>
            </a:r>
            <a:r>
              <a:rPr lang="en-GB" u="sng">
                <a:solidFill>
                  <a:schemeClr val="hlink"/>
                </a:solidFill>
                <a:hlinkClick r:id="rId4"/>
              </a:rPr>
              <a:t>www.tatimetabler.co.uk/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For further information or to discuss your requirements, email 	</a:t>
            </a:r>
            <a:r>
              <a:rPr lang="en-GB" u="sng">
                <a:solidFill>
                  <a:schemeClr val="hlink"/>
                </a:solidFill>
                <a:hlinkClick r:id="rId5"/>
              </a:rPr>
              <a:t>sales@abacusedutech.co.uk</a:t>
            </a:r>
            <a:r>
              <a:rPr lang="en-GB"/>
              <a:t> or 	</a:t>
            </a:r>
            <a:r>
              <a:rPr lang="en-GB" u="sng">
                <a:solidFill>
                  <a:schemeClr val="hlink"/>
                </a:solidFill>
                <a:hlinkClick r:id="rId6"/>
              </a:rPr>
              <a:t>support@abacusedutech.co.uk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blue and white logo&#10;&#10;Description automatically generated" id="185" name="Google Shape;185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03994" y="0"/>
            <a:ext cx="2388006" cy="112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838190" y="14843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TA Timetabler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company behind it: Abacus Edutech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information it uses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problem it solves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How it works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How it benefits schools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Testimonials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Pricing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Next steps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blue and white logo&#10;&#10;Description automatically generated"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3994" y="0"/>
            <a:ext cx="2388006" cy="112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838192" y="4148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Abacus Edutech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The company behind TA Timetabler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"/>
          <p:cNvSpPr txBox="1"/>
          <p:nvPr>
            <p:ph idx="1" type="body"/>
          </p:nvPr>
        </p:nvSpPr>
        <p:spPr>
          <a:xfrm>
            <a:off x="838200" y="2414331"/>
            <a:ext cx="10515600" cy="4028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15265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Formed in January 2022</a:t>
            </a:r>
            <a:endParaRPr/>
          </a:p>
          <a:p>
            <a:pPr indent="-21526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Its two founders have </a:t>
            </a:r>
            <a:r>
              <a:rPr lang="en-GB"/>
              <a:t>a</a:t>
            </a:r>
            <a:r>
              <a:rPr lang="en-GB"/>
              <a:t> combined experience of </a:t>
            </a:r>
            <a:r>
              <a:rPr lang="en-GB"/>
              <a:t>over</a:t>
            </a:r>
            <a:r>
              <a:rPr lang="en-GB"/>
              <a:t> 40 years in education, software development and technical architecture</a:t>
            </a:r>
            <a:endParaRPr/>
          </a:p>
          <a:p>
            <a:pPr indent="-27876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A small and growing company that is responsive to its clients’ needs</a:t>
            </a:r>
            <a:endParaRPr/>
          </a:p>
          <a:p>
            <a:pPr indent="-27876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Around 400</a:t>
            </a:r>
            <a:r>
              <a:rPr lang="en-GB"/>
              <a:t> secondary schools have adopted TA Timetabler in total from June 2023 to January 2026)</a:t>
            </a:r>
            <a:endParaRPr/>
          </a:p>
          <a:p>
            <a:pPr indent="-21526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Over two-thirds of schools that have had a free trial have purchased an annual subscription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A blue and white logo&#10;&#10;Description automatically generated" id="100" name="Google Shape;1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3994" y="0"/>
            <a:ext cx="2388006" cy="112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type="title"/>
          </p:nvPr>
        </p:nvSpPr>
        <p:spPr>
          <a:xfrm>
            <a:off x="838189" y="1643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TA Timetabler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The information it uses</a:t>
            </a:r>
            <a:endParaRPr/>
          </a:p>
        </p:txBody>
      </p:sp>
      <p:sp>
        <p:nvSpPr>
          <p:cNvPr id="106" name="Google Shape;106;p4"/>
          <p:cNvSpPr txBox="1"/>
          <p:nvPr>
            <p:ph idx="1" type="body"/>
          </p:nvPr>
        </p:nvSpPr>
        <p:spPr>
          <a:xfrm>
            <a:off x="838200" y="1701427"/>
            <a:ext cx="10515600" cy="4689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15265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Web application –connects to your school’s MIS (e.g. SIMS, Arbor, Bromcom) using Wonde</a:t>
            </a:r>
            <a:endParaRPr/>
          </a:p>
          <a:p>
            <a:pPr indent="-21526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Staff, pupil and timetable data are copied into TA Timetabler and synchronised daily (no data is written back to the MIS)</a:t>
            </a:r>
            <a:endParaRPr/>
          </a:p>
          <a:p>
            <a:pPr indent="-21526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The application is hosted on Microsoft Azure servers in the UK and all data is encrypted in transit and at rest</a:t>
            </a:r>
            <a:endParaRPr/>
          </a:p>
          <a:p>
            <a:pPr indent="-21526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The setup is ‘self-service’. Once the Wonde connection has been approved, it usually takes just a few working hours for manual checks to be completed and your connection to become active</a:t>
            </a:r>
            <a:endParaRPr/>
          </a:p>
          <a:p>
            <a:pPr indent="-21526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Main users are SENCOs and SEN administrators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A blue and white logo&#10;&#10;Description automatically generated" id="107" name="Google Shape;1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3994" y="7144"/>
            <a:ext cx="2388006" cy="112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c6b6c2dd38_0_9"/>
          <p:cNvSpPr txBox="1"/>
          <p:nvPr>
            <p:ph type="title"/>
          </p:nvPr>
        </p:nvSpPr>
        <p:spPr>
          <a:xfrm>
            <a:off x="838189" y="1643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TA Timetabler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The problem it solves</a:t>
            </a:r>
            <a:endParaRPr/>
          </a:p>
        </p:txBody>
      </p:sp>
      <p:sp>
        <p:nvSpPr>
          <p:cNvPr id="113" name="Google Shape;113;g2c6b6c2dd38_0_9"/>
          <p:cNvSpPr txBox="1"/>
          <p:nvPr>
            <p:ph idx="1" type="body"/>
          </p:nvPr>
        </p:nvSpPr>
        <p:spPr>
          <a:xfrm>
            <a:off x="838200" y="1701425"/>
            <a:ext cx="10515600" cy="49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SEND needs are spread throughout many classes and year groups each day. Prioritising those needs and assigning all the TAs across every period of the timetable is a painstaking task. </a:t>
            </a:r>
            <a:endParaRPr/>
          </a:p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Once complete, a TA Timetable is easily disrupted by student or staff illness, or timetable changes. Making corrections due to these factors is also a lengthy process that can happen on a daily basis.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Teaching staff are often unaware of what support they will be getting in each of their lessons, especially when changes are made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blue and white logo&#10;&#10;Description automatically generated" id="114" name="Google Shape;114;g2c6b6c2dd38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3994" y="7144"/>
            <a:ext cx="2388006" cy="112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/>
          <p:nvPr>
            <p:ph type="title"/>
          </p:nvPr>
        </p:nvSpPr>
        <p:spPr>
          <a:xfrm>
            <a:off x="838197" y="16548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TA Timetabler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ow it works</a:t>
            </a:r>
            <a:endParaRPr/>
          </a:p>
        </p:txBody>
      </p:sp>
      <p:sp>
        <p:nvSpPr>
          <p:cNvPr id="120" name="Google Shape;120;p5"/>
          <p:cNvSpPr txBox="1"/>
          <p:nvPr>
            <p:ph idx="1" type="body"/>
          </p:nvPr>
        </p:nvSpPr>
        <p:spPr>
          <a:xfrm>
            <a:off x="838200" y="1690700"/>
            <a:ext cx="10515600" cy="49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1526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You identify the in-lesson support requirements of your EHCP/other SEND students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Using these requirements as a guide, TA timetables can be quickly created and customised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TAs can be quickly redeployed to cover absences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Custom lessons can be created for clubs, interventions and exam access arrangements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Created timetables can be easily exported, printed and emailed</a:t>
            </a:r>
            <a:endParaRPr/>
          </a:p>
          <a:p>
            <a:pPr indent="-215265" lvl="0" marL="2286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TAs (and any other school staff) can be given view-only access to the system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A</a:t>
            </a:r>
            <a:r>
              <a:rPr lang="en-GB"/>
              <a:t> dashboard alerts users to changes in TA cover that need attention, including under and over covered lessons or TAs that are under-utilised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A blue and white logo&#10;&#10;Description automatically generated" id="121" name="Google Shape;1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3994" y="0"/>
            <a:ext cx="2388006" cy="112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6b6c2dd38_0_20"/>
          <p:cNvSpPr txBox="1"/>
          <p:nvPr>
            <p:ph type="title"/>
          </p:nvPr>
        </p:nvSpPr>
        <p:spPr>
          <a:xfrm>
            <a:off x="838197" y="16548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TA Timetabler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How it works</a:t>
            </a:r>
            <a:endParaRPr/>
          </a:p>
        </p:txBody>
      </p:sp>
      <p:sp>
        <p:nvSpPr>
          <p:cNvPr id="127" name="Google Shape;127;g2c6b6c2dd38_0_20"/>
          <p:cNvSpPr txBox="1"/>
          <p:nvPr>
            <p:ph idx="1" type="body"/>
          </p:nvPr>
        </p:nvSpPr>
        <p:spPr>
          <a:xfrm>
            <a:off x="267825" y="2789375"/>
            <a:ext cx="5981700" cy="3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For demonstrations of how the key parts of the system work, see our video tutorials: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www.tatimetabler.co.uk/help/videos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blue and white logo&#10;&#10;Description automatically generated" id="128" name="Google Shape;128;g2c6b6c2dd38_0_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03994" y="0"/>
            <a:ext cx="2388006" cy="112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c6b6c2dd38_0_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1925" y="1643588"/>
            <a:ext cx="5637675" cy="503855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2c6b6c2dd38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86000"/>
            <a:ext cx="7304125" cy="42720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5" name="Google Shape;135;g2c6b6c2dd38_0_37"/>
          <p:cNvSpPr txBox="1"/>
          <p:nvPr>
            <p:ph type="title"/>
          </p:nvPr>
        </p:nvSpPr>
        <p:spPr>
          <a:xfrm>
            <a:off x="838197" y="16548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TA Timetabler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How it works</a:t>
            </a:r>
            <a:endParaRPr/>
          </a:p>
        </p:txBody>
      </p:sp>
      <p:pic>
        <p:nvPicPr>
          <p:cNvPr descr="A blue and white logo&#10;&#10;Description automatically generated" id="136" name="Google Shape;136;g2c6b6c2dd38_0_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03994" y="0"/>
            <a:ext cx="2388006" cy="112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c6b6c2dd38_0_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4025" y="1238075"/>
            <a:ext cx="7001276" cy="40267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2c6b6c2dd38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376" y="1972700"/>
            <a:ext cx="7961424" cy="4692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3" name="Google Shape;143;g2c6b6c2dd38_0_44"/>
          <p:cNvSpPr txBox="1"/>
          <p:nvPr>
            <p:ph type="title"/>
          </p:nvPr>
        </p:nvSpPr>
        <p:spPr>
          <a:xfrm>
            <a:off x="838197" y="16548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TA Timetabler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How it works</a:t>
            </a:r>
            <a:endParaRPr/>
          </a:p>
        </p:txBody>
      </p:sp>
      <p:pic>
        <p:nvPicPr>
          <p:cNvPr descr="A blue and white logo&#10;&#10;Description automatically generated" id="144" name="Google Shape;144;g2c6b6c2dd38_0_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03994" y="0"/>
            <a:ext cx="2388006" cy="112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c6b6c2dd38_0_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5450" y="1422450"/>
            <a:ext cx="7407550" cy="4142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2024-03-26T13:24:35Z</dcterms:created>
  <dc:creator>Joe Bettle</dc:creator>
</cp:coreProperties>
</file>